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2.xml"/><Relationship Id="rId2" Type="http://schemas.openxmlformats.org/officeDocument/2006/relationships/viewProps" Target="viewProps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e4bfcd632c_0_16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g1e4bfcd632c_0_16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e4bfcd632c_1_17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1e4bfcd632c_1_17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e4bfcd632c_1_17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1e4bfcd632c_1_17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e4bfcd632c_1_18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g1e4bfcd632c_1_18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e4bfcd632c_1_18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1e4bfcd632c_1_18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showMasterSp="0">
  <p:cSld name="Blank Slid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2" type="sldNum"/>
          </p:nvPr>
        </p:nvSpPr>
        <p:spPr>
          <a:xfrm>
            <a:off x="8688452" y="4806214"/>
            <a:ext cx="203100" cy="1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solidFill>
                <a:srgbClr val="FFFFFF"/>
              </a:solidFill>
            </a:endParaRPr>
          </a:p>
        </p:txBody>
      </p:sp>
      <p:pic>
        <p:nvPicPr>
          <p:cNvPr id="52" name="Google Shape;5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47173" y="143539"/>
            <a:ext cx="1993596" cy="4723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mplate - Text">
  <p:cSld name="Template - Text">
    <p:bg>
      <p:bgPr>
        <a:solidFill>
          <a:schemeClr val="lt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type="title"/>
          </p:nvPr>
        </p:nvSpPr>
        <p:spPr>
          <a:xfrm>
            <a:off x="675000" y="464656"/>
            <a:ext cx="6183000" cy="3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cxnSp>
        <p:nvCxnSpPr>
          <p:cNvPr id="61" name="Google Shape;61;p15"/>
          <p:cNvCxnSpPr/>
          <p:nvPr/>
        </p:nvCxnSpPr>
        <p:spPr>
          <a:xfrm>
            <a:off x="640681" y="956510"/>
            <a:ext cx="2943000" cy="0"/>
          </a:xfrm>
          <a:prstGeom prst="straightConnector1">
            <a:avLst/>
          </a:prstGeom>
          <a:noFill/>
          <a:ln cap="flat" cmpd="sng" w="25400">
            <a:solidFill>
              <a:srgbClr val="F2653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2" name="Google Shape;62;p15"/>
          <p:cNvSpPr/>
          <p:nvPr/>
        </p:nvSpPr>
        <p:spPr>
          <a:xfrm rot="2700000">
            <a:off x="8653373" y="2073557"/>
            <a:ext cx="982171" cy="982171"/>
          </a:xfrm>
          <a:prstGeom prst="rtTriangle">
            <a:avLst/>
          </a:prstGeom>
          <a:solidFill>
            <a:srgbClr val="F2653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2653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675000" y="1296000"/>
            <a:ext cx="7155000" cy="36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/>
            </a:lvl2pPr>
            <a:lvl3pPr indent="-228600" lvl="2" marL="1371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  <a:defRPr/>
            </a:lvl3pPr>
            <a:lvl4pPr indent="-228600" lvl="3" marL="18288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indent="-228600" lvl="4" marL="22860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20480" l="0" r="0" t="20480"/>
          <a:stretch/>
        </p:blipFill>
        <p:spPr>
          <a:xfrm>
            <a:off x="6870823" y="110310"/>
            <a:ext cx="2120583" cy="2991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 rotWithShape="1">
          <a:blip r:embed="rId3">
            <a:alphaModFix/>
          </a:blip>
          <a:srcRect b="0" l="308" r="317" t="0"/>
          <a:stretch/>
        </p:blipFill>
        <p:spPr>
          <a:xfrm>
            <a:off x="0" y="0"/>
            <a:ext cx="9144000" cy="5189217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6"/>
          <p:cNvSpPr/>
          <p:nvPr/>
        </p:nvSpPr>
        <p:spPr>
          <a:xfrm>
            <a:off x="281554" y="3798373"/>
            <a:ext cx="8382300" cy="10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" sz="2400" u="none" cap="none" strike="noStrike">
                <a:solidFill>
                  <a:schemeClr val="accent5"/>
                </a:solidFill>
                <a:latin typeface="Cambria"/>
                <a:ea typeface="Cambria"/>
                <a:cs typeface="Cambria"/>
                <a:sym typeface="Cambria"/>
              </a:rPr>
              <a:t>UNFPA SUPPLIES PARTNERSHIP </a:t>
            </a:r>
            <a:endParaRPr b="1" sz="2400">
              <a:solidFill>
                <a:schemeClr val="accent5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>
                <a:solidFill>
                  <a:schemeClr val="accent5"/>
                </a:solidFill>
                <a:latin typeface="Cambria"/>
                <a:ea typeface="Cambria"/>
                <a:cs typeface="Cambria"/>
                <a:sym typeface="Cambria"/>
              </a:rPr>
              <a:t>Estimated budgets - July 2023</a:t>
            </a:r>
            <a:endParaRPr b="1" sz="2400">
              <a:solidFill>
                <a:schemeClr val="accent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71" name="Google Shape;71;p16"/>
          <p:cNvPicPr preferRelativeResize="0"/>
          <p:nvPr/>
        </p:nvPicPr>
        <p:blipFill rotWithShape="1">
          <a:blip r:embed="rId4">
            <a:alphaModFix/>
          </a:blip>
          <a:srcRect b="20480" l="0" r="0" t="20480"/>
          <a:stretch/>
        </p:blipFill>
        <p:spPr>
          <a:xfrm>
            <a:off x="439482" y="303039"/>
            <a:ext cx="2827445" cy="3988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675000" y="464656"/>
            <a:ext cx="6544800" cy="3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"/>
              <a:t>2023 Cash Balance</a:t>
            </a:r>
            <a:endParaRPr/>
          </a:p>
        </p:txBody>
      </p:sp>
      <p:sp>
        <p:nvSpPr>
          <p:cNvPr id="78" name="Google Shape;78;p17"/>
          <p:cNvSpPr txBox="1"/>
          <p:nvPr/>
        </p:nvSpPr>
        <p:spPr>
          <a:xfrm>
            <a:off x="509898" y="4035504"/>
            <a:ext cx="8551800" cy="12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-21590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programme has allocated 100% of the planning amount of $185 million</a:t>
            </a:r>
            <a:endParaRPr sz="1100"/>
          </a:p>
          <a:p>
            <a:pPr indent="-21590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current Reserve Fund balance is $26.9 million</a:t>
            </a:r>
            <a:endParaRPr sz="1100"/>
          </a:p>
          <a:p>
            <a:pPr indent="-21590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expected that the approved reserve fund balance of $70 million will be reached in June/July</a:t>
            </a:r>
            <a:endParaRPr sz="1100"/>
          </a:p>
          <a:p>
            <a:pPr indent="-21590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Assuming an 85% implementation rate, the end balance in 2023 will be $109 million in addition to the reserve. $179 million in total. </a:t>
            </a:r>
            <a:endParaRPr sz="1100"/>
          </a:p>
          <a:p>
            <a:pPr indent="-21590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end balance will be carried forward for programming in the following year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2286534" y="2434853"/>
            <a:ext cx="4573200" cy="2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0" name="Google Shape;8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9898" y="975368"/>
            <a:ext cx="5486875" cy="31149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664660" y="326807"/>
            <a:ext cx="7476900" cy="3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"/>
              <a:t>Donor Contributions – 2013 - 2025</a:t>
            </a:r>
            <a:endParaRPr/>
          </a:p>
        </p:txBody>
      </p:sp>
      <p:pic>
        <p:nvPicPr>
          <p:cNvPr id="86" name="Google Shape;8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4090" y="1308623"/>
            <a:ext cx="5597400" cy="347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664660" y="326807"/>
            <a:ext cx="7476900" cy="3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"/>
              <a:t>Donor Contributions – 2021 - 2025</a:t>
            </a:r>
            <a:endParaRPr/>
          </a:p>
        </p:txBody>
      </p:sp>
      <p:sp>
        <p:nvSpPr>
          <p:cNvPr id="92" name="Google Shape;92;p19"/>
          <p:cNvSpPr txBox="1"/>
          <p:nvPr/>
        </p:nvSpPr>
        <p:spPr>
          <a:xfrm>
            <a:off x="577685" y="3998068"/>
            <a:ext cx="76509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average annual confirmed donor contribution for 2024 and 2025 is </a:t>
            </a:r>
            <a:r>
              <a:rPr b="1"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$49 million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average annual confirmed and expected donor contribution for 2024 and 2025 is </a:t>
            </a:r>
            <a:r>
              <a:rPr b="1"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$122 million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expected annual available budget including carry over balance from 2023 comes to </a:t>
            </a:r>
            <a:r>
              <a:rPr b="1"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$176.5 million </a:t>
            </a:r>
            <a:endParaRPr sz="1100"/>
          </a:p>
        </p:txBody>
      </p:sp>
      <p:pic>
        <p:nvPicPr>
          <p:cNvPr id="93" name="Google Shape;9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9106" y="1089498"/>
            <a:ext cx="5277300" cy="260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47297" y="1089498"/>
            <a:ext cx="2290800" cy="235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675000" y="464656"/>
            <a:ext cx="6544800" cy="3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"/>
              <a:t>2024 Budget Estimate</a:t>
            </a:r>
            <a:endParaRPr/>
          </a:p>
        </p:txBody>
      </p:sp>
      <p:sp>
        <p:nvSpPr>
          <p:cNvPr id="100" name="Google Shape;100;p20"/>
          <p:cNvSpPr txBox="1"/>
          <p:nvPr/>
        </p:nvSpPr>
        <p:spPr>
          <a:xfrm>
            <a:off x="6483485" y="859126"/>
            <a:ext cx="2524200" cy="26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-21590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expected income in 2024 is between $49-161 million</a:t>
            </a:r>
            <a:endParaRPr sz="1100"/>
          </a:p>
          <a:p>
            <a:pPr indent="-21590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most likely income is $112 million </a:t>
            </a:r>
            <a:r>
              <a:rPr lang="en"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but the uncertainty is high.</a:t>
            </a:r>
            <a:endParaRPr sz="1100"/>
          </a:p>
          <a:p>
            <a:pPr indent="-215900" lvl="0" marL="215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projected income in 2024 and expected roll-over from 2023 gives an available. programme budget of $221 million in 2024 – </a:t>
            </a:r>
            <a:r>
              <a:rPr lang="en" sz="1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but the uncertainty is high.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0"/>
          <p:cNvSpPr txBox="1"/>
          <p:nvPr/>
        </p:nvSpPr>
        <p:spPr>
          <a:xfrm>
            <a:off x="2286534" y="2434853"/>
            <a:ext cx="4573200" cy="2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0540" y="1108360"/>
            <a:ext cx="5989839" cy="40351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EFFEF3451466479E9E9947677D1B2F" ma:contentTypeVersion="15" ma:contentTypeDescription="Create a new document." ma:contentTypeScope="" ma:versionID="495cf62250f459febecfd1067630783c">
  <xsd:schema xmlns:xsd="http://www.w3.org/2001/XMLSchema" xmlns:xs="http://www.w3.org/2001/XMLSchema" xmlns:p="http://schemas.microsoft.com/office/2006/metadata/properties" xmlns:ns2="a96fefb5-38f0-4101-9c21-30517fe15f4e" xmlns:ns3="48b0ec71-3dc6-42dc-8aaf-964cfe9da525" targetNamespace="http://schemas.microsoft.com/office/2006/metadata/properties" ma:root="true" ma:fieldsID="a82ca72336fd8feb315f6dc96720e538" ns2:_="" ns3:_="">
    <xsd:import namespace="a96fefb5-38f0-4101-9c21-30517fe15f4e"/>
    <xsd:import namespace="48b0ec71-3dc6-42dc-8aaf-964cfe9da5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6fefb5-38f0-4101-9c21-30517fe15f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710b318-ea48-4423-a308-0e87359dff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b0ec71-3dc6-42dc-8aaf-964cfe9da52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867e4f7-048d-4dd0-bbb7-7c7ab0d32ba9}" ma:internalName="TaxCatchAll" ma:showField="CatchAllData" ma:web="48b0ec71-3dc6-42dc-8aaf-964cfe9da5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B6AF78-F6D9-47A7-B1A8-CEF998CC7E07}"/>
</file>

<file path=customXml/itemProps2.xml><?xml version="1.0" encoding="utf-8"?>
<ds:datastoreItem xmlns:ds="http://schemas.openxmlformats.org/officeDocument/2006/customXml" ds:itemID="{35DE3D8A-99A6-4A2E-8187-B1637546BECA}"/>
</file>